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0"/>
  </p:notesMasterIdLst>
  <p:handoutMasterIdLst>
    <p:handoutMasterId r:id="rId41"/>
  </p:handoutMasterIdLst>
  <p:sldIdLst>
    <p:sldId id="384" r:id="rId5"/>
    <p:sldId id="276" r:id="rId6"/>
    <p:sldId id="297" r:id="rId7"/>
    <p:sldId id="354" r:id="rId8"/>
    <p:sldId id="355" r:id="rId9"/>
    <p:sldId id="380" r:id="rId10"/>
    <p:sldId id="356" r:id="rId11"/>
    <p:sldId id="357" r:id="rId12"/>
    <p:sldId id="381" r:id="rId13"/>
    <p:sldId id="358" r:id="rId14"/>
    <p:sldId id="378" r:id="rId15"/>
    <p:sldId id="379" r:id="rId16"/>
    <p:sldId id="375" r:id="rId17"/>
    <p:sldId id="344" r:id="rId18"/>
    <p:sldId id="359" r:id="rId19"/>
    <p:sldId id="360" r:id="rId20"/>
    <p:sldId id="361" r:id="rId21"/>
    <p:sldId id="362" r:id="rId22"/>
    <p:sldId id="363" r:id="rId23"/>
    <p:sldId id="364" r:id="rId24"/>
    <p:sldId id="382" r:id="rId25"/>
    <p:sldId id="365" r:id="rId26"/>
    <p:sldId id="376" r:id="rId27"/>
    <p:sldId id="366" r:id="rId28"/>
    <p:sldId id="367" r:id="rId29"/>
    <p:sldId id="368" r:id="rId30"/>
    <p:sldId id="371" r:id="rId31"/>
    <p:sldId id="372" r:id="rId32"/>
    <p:sldId id="373" r:id="rId33"/>
    <p:sldId id="383" r:id="rId34"/>
    <p:sldId id="374" r:id="rId35"/>
    <p:sldId id="377" r:id="rId36"/>
    <p:sldId id="369" r:id="rId37"/>
    <p:sldId id="370" r:id="rId38"/>
    <p:sldId id="275" r:id="rId39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wanza, Jenny" initials="MJ" lastIdx="15" clrIdx="0">
    <p:extLst>
      <p:ext uri="{19B8F6BF-5375-455C-9EA6-DF929625EA0E}">
        <p15:presenceInfo xmlns:p15="http://schemas.microsoft.com/office/powerpoint/2012/main" userId="S::Jenny.Mwanza@thepalladiumgroup.com::fc509b59-8074-47ef-8101-6467f20e1d26" providerId="AD"/>
      </p:ext>
    </p:extLst>
  </p:cmAuthor>
  <p:cmAuthor id="2" name="Beatus Kibiti" initials="BK" lastIdx="3" clrIdx="1">
    <p:extLst>
      <p:ext uri="{19B8F6BF-5375-455C-9EA6-DF929625EA0E}">
        <p15:presenceInfo xmlns:p15="http://schemas.microsoft.com/office/powerpoint/2012/main" userId="1382c0a9edc71c6f" providerId="Windows Live"/>
      </p:ext>
    </p:extLst>
  </p:cmAuthor>
  <p:cmAuthor id="3" name="Kalungwa, Zaharani" initials="KZ" lastIdx="11" clrIdx="2">
    <p:extLst>
      <p:ext uri="{19B8F6BF-5375-455C-9EA6-DF929625EA0E}">
        <p15:presenceInfo xmlns:p15="http://schemas.microsoft.com/office/powerpoint/2012/main" userId="S-1-5-21-2807995473-1787127442-553225578-1003" providerId="AD"/>
      </p:ext>
    </p:extLst>
  </p:cmAuthor>
  <p:cmAuthor id="4" name="McGill, Deborah" initials="MD" lastIdx="5" clrIdx="3">
    <p:extLst>
      <p:ext uri="{19B8F6BF-5375-455C-9EA6-DF929625EA0E}">
        <p15:presenceInfo xmlns:p15="http://schemas.microsoft.com/office/powerpoint/2012/main" userId="S::dmcgill@ad.unc.edu::a0cc9060-c0e4-4a98-930d-2082d949b50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7971C"/>
    <a:srgbClr val="008C84"/>
    <a:srgbClr val="555276"/>
    <a:srgbClr val="9DB4BE"/>
    <a:srgbClr val="002E3A"/>
    <a:srgbClr val="E3B757"/>
    <a:srgbClr val="5DA19B"/>
    <a:srgbClr val="2B1533"/>
    <a:srgbClr val="1E1860"/>
    <a:srgbClr val="A29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29" autoAdjust="0"/>
    <p:restoredTop sz="84715" autoAdjust="0"/>
  </p:normalViewPr>
  <p:slideViewPr>
    <p:cSldViewPr>
      <p:cViewPr varScale="1">
        <p:scale>
          <a:sx n="48" d="100"/>
          <a:sy n="48" d="100"/>
        </p:scale>
        <p:origin x="768" y="48"/>
      </p:cViewPr>
      <p:guideLst>
        <p:guide orient="horz" pos="2448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3" d="100"/>
          <a:sy n="73" d="100"/>
        </p:scale>
        <p:origin x="2261" y="43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342C8-1770-4004-A9F5-C37FDF397545}" type="datetimeFigureOut">
              <a:rPr lang="en-US" smtClean="0"/>
              <a:t>6/10/2019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68BC3E-3DFE-4E62-ABA8-A3563E71BD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20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65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/>
          <a:lstStyle/>
          <a:p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3476458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9" name="object 5"/>
          <p:cNvSpPr/>
          <p:nvPr userDrawn="1"/>
        </p:nvSpPr>
        <p:spPr>
          <a:xfrm>
            <a:off x="0" y="1143000"/>
            <a:ext cx="10058400" cy="5442455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Rectangle 1"/>
          <p:cNvSpPr>
            <a:spLocks noChangeArrowheads="1"/>
          </p:cNvSpPr>
          <p:nvPr userDrawn="1"/>
        </p:nvSpPr>
        <p:spPr bwMode="auto">
          <a:xfrm>
            <a:off x="-1087826" y="729054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3CFFE60-30F8-4796-AF03-B576209EE5E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600" y="6705579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47CA2C3-09D0-4BB4-AF21-A5542975240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8993" y="6642714"/>
            <a:ext cx="1288528" cy="110169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427643-4AB8-42F5-910E-A1D124992EA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3616" y="6705579"/>
            <a:ext cx="990600" cy="843991"/>
          </a:xfrm>
          <a:prstGeom prst="rect">
            <a:avLst/>
          </a:prstGeom>
        </p:spPr>
      </p:pic>
      <p:pic>
        <p:nvPicPr>
          <p:cNvPr id="15" name="Picture 14" descr="image001">
            <a:extLst>
              <a:ext uri="{FF2B5EF4-FFF2-40B4-BE49-F238E27FC236}">
                <a16:creationId xmlns:a16="http://schemas.microsoft.com/office/drawing/2014/main" id="{08DA60A2-EF2B-4559-91EB-46CB309B9E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6771" y="6711516"/>
            <a:ext cx="1492036" cy="96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561845" y="2702611"/>
            <a:ext cx="8429755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Text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61845" y="2819400"/>
            <a:ext cx="6818809" cy="28575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400" baseline="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</a:lstStyle>
          <a:p>
            <a:pPr lvl="0"/>
            <a:r>
              <a:rPr lang="en-US" dirty="0"/>
              <a:t>Point number 1</a:t>
            </a:r>
          </a:p>
          <a:p>
            <a:pPr lvl="1"/>
            <a:r>
              <a:rPr lang="en-US" dirty="0"/>
              <a:t>Information about point number 1</a:t>
            </a:r>
          </a:p>
          <a:p>
            <a:pPr lvl="2"/>
            <a:r>
              <a:rPr lang="en-US" dirty="0"/>
              <a:t>Information about point number 1</a:t>
            </a:r>
            <a:br>
              <a:rPr lang="en-US" dirty="0"/>
            </a:br>
            <a:endParaRPr lang="en-US" dirty="0"/>
          </a:p>
          <a:p>
            <a:pPr lvl="0"/>
            <a:r>
              <a:rPr lang="en-US" dirty="0"/>
              <a:t>Point number 2</a:t>
            </a:r>
          </a:p>
          <a:p>
            <a:pPr lvl="1"/>
            <a:r>
              <a:rPr lang="en-US" dirty="0"/>
              <a:t>Information about point number 2</a:t>
            </a:r>
          </a:p>
          <a:p>
            <a:pPr lvl="2"/>
            <a:r>
              <a:rPr lang="en-US" dirty="0"/>
              <a:t>Information about point number 2</a:t>
            </a:r>
          </a:p>
          <a:p>
            <a:pPr lvl="2"/>
            <a:endParaRPr lang="en-US" dirty="0"/>
          </a:p>
        </p:txBody>
      </p:sp>
      <p:sp>
        <p:nvSpPr>
          <p:cNvPr id="8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0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806649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2 Graphic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85800" y="2971800"/>
            <a:ext cx="40386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17477" y="29718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10" name="Title 11"/>
          <p:cNvSpPr>
            <a:spLocks noGrp="1"/>
          </p:cNvSpPr>
          <p:nvPr>
            <p:ph type="title" hasCustomPrompt="1"/>
          </p:nvPr>
        </p:nvSpPr>
        <p:spPr>
          <a:xfrm>
            <a:off x="561845" y="366812"/>
            <a:ext cx="8724024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11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91205"/>
            <a:ext cx="6629400" cy="837214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82187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xt and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43000"/>
            <a:ext cx="6593784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art goes here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181600" y="2362200"/>
            <a:ext cx="4191000" cy="39624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533400" y="2362200"/>
            <a:ext cx="4267200" cy="464820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Century Gothic" charset="0"/>
                <a:ea typeface="Century Gothic" charset="0"/>
                <a:cs typeface="Century Gothic" charset="0"/>
              </a:defRPr>
            </a:lvl1pPr>
            <a:lvl2pPr marL="800100" indent="-342900">
              <a:buFont typeface="Arial" panose="020B0604020202020204" pitchFamily="34" charset="0"/>
              <a:buChar char="•"/>
              <a:defRPr sz="2000">
                <a:latin typeface="Century Gothic" charset="0"/>
                <a:ea typeface="Century Gothic" charset="0"/>
                <a:cs typeface="Century Gothic" charset="0"/>
              </a:defRPr>
            </a:lvl2pPr>
            <a:lvl3pPr marL="12001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3pPr>
            <a:lvl4pPr marL="16573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4pPr>
            <a:lvl5pPr marL="2114550" indent="-285750">
              <a:buFont typeface="Arial" panose="020B0604020202020204" pitchFamily="34" charset="0"/>
              <a:buChar char="•"/>
              <a:defRPr>
                <a:latin typeface="Century Gothic" charset="0"/>
                <a:ea typeface="Century Gothic" charset="0"/>
                <a:cs typeface="Century Gothic" charset="0"/>
              </a:defRPr>
            </a:lvl5pPr>
          </a:lstStyle>
          <a:p>
            <a:pPr lvl="0"/>
            <a:r>
              <a:rPr lang="en-US" dirty="0"/>
              <a:t>Type text here</a:t>
            </a:r>
          </a:p>
          <a:p>
            <a:pPr lvl="1"/>
            <a:r>
              <a:rPr lang="en-US" dirty="0"/>
              <a:t>Type text here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144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rge Graphi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533400" y="1189171"/>
            <a:ext cx="6629400" cy="868229"/>
          </a:xfrm>
          <a:prstGeom prst="rect">
            <a:avLst/>
          </a:prstGeom>
        </p:spPr>
        <p:txBody>
          <a:bodyPr/>
          <a:lstStyle>
            <a:lvl1pPr>
              <a:defRPr sz="4400" baseline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pPr lvl="0"/>
            <a:r>
              <a:rPr lang="en-US" dirty="0"/>
              <a:t>Title for chart goes here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543732" y="2354394"/>
            <a:ext cx="8991600" cy="480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Drag picture to placeholder or click icon to add</a:t>
            </a:r>
          </a:p>
        </p:txBody>
      </p:sp>
      <p:sp>
        <p:nvSpPr>
          <p:cNvPr id="6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9477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Final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bk object 17"/>
          <p:cNvSpPr/>
          <p:nvPr/>
        </p:nvSpPr>
        <p:spPr>
          <a:xfrm>
            <a:off x="1523" y="0"/>
            <a:ext cx="0" cy="1386840"/>
          </a:xfrm>
          <a:custGeom>
            <a:avLst/>
            <a:gdLst/>
            <a:ahLst/>
            <a:cxnLst/>
            <a:rect l="l" t="t" r="r" b="b"/>
            <a:pathLst>
              <a:path h="1386840">
                <a:moveTo>
                  <a:pt x="0" y="0"/>
                </a:moveTo>
                <a:lnTo>
                  <a:pt x="0" y="1386839"/>
                </a:lnTo>
              </a:path>
            </a:pathLst>
          </a:custGeom>
          <a:ln w="4318">
            <a:solidFill>
              <a:srgbClr val="1E18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5"/>
          <p:cNvSpPr/>
          <p:nvPr userDrawn="1"/>
        </p:nvSpPr>
        <p:spPr>
          <a:xfrm>
            <a:off x="0" y="0"/>
            <a:ext cx="10058400" cy="6550286"/>
          </a:xfrm>
          <a:custGeom>
            <a:avLst/>
            <a:gdLst/>
            <a:ahLst/>
            <a:cxnLst/>
            <a:rect l="l" t="t" r="r" b="b"/>
            <a:pathLst>
              <a:path w="10058400" h="5274945">
                <a:moveTo>
                  <a:pt x="0" y="5274564"/>
                </a:moveTo>
                <a:lnTo>
                  <a:pt x="10058400" y="5274564"/>
                </a:lnTo>
                <a:lnTo>
                  <a:pt x="10058400" y="0"/>
                </a:lnTo>
                <a:lnTo>
                  <a:pt x="0" y="0"/>
                </a:lnTo>
                <a:lnTo>
                  <a:pt x="0" y="5274564"/>
                </a:lnTo>
                <a:close/>
              </a:path>
            </a:pathLst>
          </a:custGeom>
          <a:solidFill>
            <a:srgbClr val="E3B757"/>
          </a:solidFill>
        </p:spPr>
        <p:txBody>
          <a:bodyPr wrap="square" lIns="0" tIns="0" rIns="0" bIns="0" rtlCol="0"/>
          <a:lstStyle/>
          <a:p>
            <a:endParaRPr>
              <a:solidFill>
                <a:srgbClr val="A7BF39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685800" y="3124200"/>
            <a:ext cx="8077200" cy="297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kern="1200" dirty="0">
                <a:solidFill>
                  <a:schemeClr val="bg1"/>
                </a:solidFill>
                <a:effectLst/>
                <a:latin typeface="Century Gothic" charset="0"/>
                <a:ea typeface="Century Gothic" charset="0"/>
                <a:cs typeface="Century Gothic" charset="0"/>
              </a:rPr>
              <a:t>This presentation was produced with the support of the United States Agency for International Development (USAID) under the terms of MEASURE Evaluation cooperative agreement AID-OAA-L-14-00004. MEASURE Evaluation is implemented by the Carolina Population Center, University of North Carolina at Chapel Hill in partnership with ICF International; John Snow, Inc.; Management Sciences for Health; Palladium; and Tulane University. Views expressed are not necessarily those of USAID or the United States government. </a:t>
            </a:r>
          </a:p>
          <a:p>
            <a:pPr marL="12700" marR="819150">
              <a:lnSpc>
                <a:spcPts val="5200"/>
              </a:lnSpc>
            </a:pPr>
            <a:r>
              <a:rPr lang="en-US" sz="1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www.measureevaluation.org</a:t>
            </a:r>
          </a:p>
        </p:txBody>
      </p:sp>
      <p:sp>
        <p:nvSpPr>
          <p:cNvPr id="7" name="Rectangle 1"/>
          <p:cNvSpPr>
            <a:spLocks noChangeArrowheads="1"/>
          </p:cNvSpPr>
          <p:nvPr userDrawn="1"/>
        </p:nvSpPr>
        <p:spPr bwMode="auto">
          <a:xfrm>
            <a:off x="-762000" y="7282691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bject 3"/>
          <p:cNvSpPr/>
          <p:nvPr userDrawn="1"/>
        </p:nvSpPr>
        <p:spPr>
          <a:xfrm>
            <a:off x="0" y="-1"/>
            <a:ext cx="10058400" cy="1189172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C9E379E-27B2-4254-8EC5-8B2749F7AE3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718410"/>
            <a:ext cx="792588" cy="76525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0CC20A8-EDD6-497C-B761-2C7634877D4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6576125"/>
            <a:ext cx="1288528" cy="11016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BEFB545-864E-4BB1-BA40-C00188FE496B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818" y="6704974"/>
            <a:ext cx="990600" cy="84399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914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3"/>
          <p:cNvSpPr/>
          <p:nvPr userDrawn="1"/>
        </p:nvSpPr>
        <p:spPr>
          <a:xfrm>
            <a:off x="0" y="-1"/>
            <a:ext cx="10058400" cy="1190825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  <p:sp>
        <p:nvSpPr>
          <p:cNvPr id="16" name="bk object 16"/>
          <p:cNvSpPr/>
          <p:nvPr/>
        </p:nvSpPr>
        <p:spPr>
          <a:xfrm>
            <a:off x="10058400" y="1352550"/>
            <a:ext cx="0" cy="5067300"/>
          </a:xfrm>
          <a:custGeom>
            <a:avLst/>
            <a:gdLst/>
            <a:ahLst/>
            <a:cxnLst/>
            <a:rect l="l" t="t" r="r" b="b"/>
            <a:pathLst>
              <a:path h="5067300">
                <a:moveTo>
                  <a:pt x="0" y="0"/>
                </a:moveTo>
                <a:lnTo>
                  <a:pt x="0" y="5067300"/>
                </a:lnTo>
              </a:path>
            </a:pathLst>
          </a:custGeom>
          <a:ln w="3175">
            <a:solidFill>
              <a:srgbClr val="A7BF3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 hasCustomPrompt="1"/>
          </p:nvPr>
        </p:nvSpPr>
        <p:spPr>
          <a:xfrm>
            <a:off x="611769" y="366812"/>
            <a:ext cx="8674100" cy="1143000"/>
          </a:xfrm>
          <a:prstGeom prst="rect">
            <a:avLst/>
          </a:prstGeom>
        </p:spPr>
        <p:txBody>
          <a:bodyPr/>
          <a:lstStyle>
            <a:lvl1pPr>
              <a:defRPr sz="4800" b="1">
                <a:solidFill>
                  <a:srgbClr val="9DB4BE"/>
                </a:solidFill>
                <a:latin typeface="Futura LT Pro Book" panose="020B0502020204020303" pitchFamily="34" charset="0"/>
              </a:defRPr>
            </a:lvl1pPr>
          </a:lstStyle>
          <a:p>
            <a:r>
              <a:rPr lang="en-US" dirty="0"/>
              <a:t>Headline goes here</a:t>
            </a:r>
            <a:br>
              <a:rPr lang="en-US" dirty="0"/>
            </a:br>
            <a:endParaRPr lang="en-US" dirty="0"/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0"/>
          </p:nvPr>
        </p:nvSpPr>
        <p:spPr>
          <a:xfrm>
            <a:off x="685800" y="2702611"/>
            <a:ext cx="8305800" cy="2590800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Futura LT Pro Book" panose="020B0502020204020303" pitchFamily="34" charset="0"/>
              </a:defRPr>
            </a:lvl1pPr>
            <a:lvl2pPr>
              <a:defRPr sz="2400">
                <a:solidFill>
                  <a:schemeClr val="tx1"/>
                </a:solidFill>
                <a:latin typeface="Futura LT Pro Book" panose="020B0502020204020303" pitchFamily="34" charset="0"/>
              </a:defRPr>
            </a:lvl2pPr>
            <a:lvl3pPr>
              <a:defRPr sz="2000">
                <a:solidFill>
                  <a:schemeClr val="tx1"/>
                </a:solidFill>
                <a:latin typeface="Futura LT Pro Book" panose="020B0502020204020303" pitchFamily="34" charset="0"/>
              </a:defRPr>
            </a:lvl3pPr>
            <a:lvl4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4pPr>
            <a:lvl5pPr>
              <a:defRPr>
                <a:solidFill>
                  <a:schemeClr val="tx1"/>
                </a:solidFill>
                <a:latin typeface="Futura LT Pro Book" panose="020B0502020204020303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1" hasCustomPrompt="1"/>
          </p:nvPr>
        </p:nvSpPr>
        <p:spPr>
          <a:xfrm>
            <a:off x="561845" y="1024237"/>
            <a:ext cx="6629400" cy="1066800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rgbClr val="1E1860"/>
                </a:solidFill>
                <a:latin typeface="Futura LT Pro Book" panose="020B0502020204020303" pitchFamily="34" charset="0"/>
              </a:defRPr>
            </a:lvl1pPr>
          </a:lstStyle>
          <a:p>
            <a:pPr lvl="0"/>
            <a:r>
              <a:rPr lang="en-US" dirty="0"/>
              <a:t>Subtitle goes here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4BDFA0C-E80A-4094-A18A-4AC6DC5C1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A08D3-AC1A-4FDC-8C0A-674E3B3BDE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782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/>
          <p:cNvSpPr/>
          <p:nvPr userDrawn="1"/>
        </p:nvSpPr>
        <p:spPr>
          <a:xfrm>
            <a:off x="0" y="-1"/>
            <a:ext cx="10058400" cy="1219201"/>
          </a:xfrm>
          <a:custGeom>
            <a:avLst/>
            <a:gdLst/>
            <a:ahLst/>
            <a:cxnLst/>
            <a:rect l="l" t="t" r="r" b="b"/>
            <a:pathLst>
              <a:path w="10058400" h="1313180">
                <a:moveTo>
                  <a:pt x="0" y="1312926"/>
                </a:moveTo>
                <a:lnTo>
                  <a:pt x="10058400" y="1312926"/>
                </a:lnTo>
                <a:lnTo>
                  <a:pt x="10058400" y="0"/>
                </a:lnTo>
                <a:lnTo>
                  <a:pt x="0" y="0"/>
                </a:lnTo>
                <a:lnTo>
                  <a:pt x="0" y="1312926"/>
                </a:lnTo>
                <a:close/>
              </a:path>
            </a:pathLst>
          </a:custGeom>
          <a:solidFill>
            <a:srgbClr val="002E3A"/>
          </a:solidFill>
        </p:spPr>
        <p:txBody>
          <a:bodyPr wrap="square" lIns="0" tIns="0" rIns="0" bIns="0" rtlCol="0"/>
          <a:lstStyle/>
          <a:p>
            <a:endParaRPr dirty="0">
              <a:latin typeface="Futura Lt BT" panose="020B04020202040203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  <p:sldLayoutId id="2147483668" r:id="rId4"/>
    <p:sldLayoutId id="2147483669" r:id="rId5"/>
    <p:sldLayoutId id="2147483670" r:id="rId6"/>
    <p:sldLayoutId id="2147483665" r:id="rId7"/>
    <p:sldLayoutId id="2147483683" r:id="rId8"/>
    <p:sldLayoutId id="2147483684" r:id="rId9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8"/>
          <p:cNvSpPr txBox="1"/>
          <p:nvPr/>
        </p:nvSpPr>
        <p:spPr>
          <a:xfrm>
            <a:off x="609600" y="379900"/>
            <a:ext cx="8839200" cy="1526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6495"/>
              </a:lnSpc>
            </a:pPr>
            <a:r>
              <a:rPr lang="en-US" sz="5700" b="1" spc="-265" dirty="0">
                <a:solidFill>
                  <a:srgbClr val="9DB4BE"/>
                </a:solidFill>
                <a:latin typeface="Century Gothic" charset="0"/>
                <a:ea typeface="Century Gothic" charset="0"/>
                <a:cs typeface="Century Gothic" charset="0"/>
              </a:rPr>
              <a:t>Module 2.1</a:t>
            </a:r>
          </a:p>
          <a:p>
            <a:pPr marL="12700">
              <a:lnSpc>
                <a:spcPts val="5400"/>
              </a:lnSpc>
            </a:pPr>
            <a:r>
              <a:rPr lang="en-US" sz="5000" b="1" spc="-200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Facilities Management</a:t>
            </a:r>
            <a:endParaRPr sz="5700" spc="-200" dirty="0">
              <a:solidFill>
                <a:srgbClr val="1E185F"/>
              </a:solidFill>
              <a:latin typeface="Futura Lt BT" panose="020B0402020204020303" pitchFamily="34" charset="0"/>
              <a:cs typeface="Gill Sans MT"/>
            </a:endParaRPr>
          </a:p>
        </p:txBody>
      </p:sp>
      <p:sp>
        <p:nvSpPr>
          <p:cNvPr id="3" name="object 9"/>
          <p:cNvSpPr txBox="1"/>
          <p:nvPr/>
        </p:nvSpPr>
        <p:spPr>
          <a:xfrm>
            <a:off x="5114693" y="3810000"/>
            <a:ext cx="4715107" cy="2600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spcAft>
                <a:spcPts val="600"/>
              </a:spcAft>
            </a:pP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Rollout of Health Facility Registry/Master Facility List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for States and Local Government Areas </a:t>
            </a:r>
            <a:b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</a:br>
            <a:r>
              <a:rPr lang="en-US" sz="2800" b="1" dirty="0">
                <a:solidFill>
                  <a:srgbClr val="002E3A"/>
                </a:solidFill>
                <a:latin typeface="Century Gothic" charset="0"/>
                <a:ea typeface="Century Gothic" charset="0"/>
                <a:cs typeface="Century Gothic" charset="0"/>
              </a:rPr>
              <a:t>in Nigeria</a:t>
            </a:r>
          </a:p>
          <a:p>
            <a:pPr marL="12700"/>
            <a:r>
              <a:rPr lang="en-US" sz="2400" dirty="0">
                <a:solidFill>
                  <a:schemeClr val="bg1"/>
                </a:solidFill>
                <a:latin typeface="Century Gothic" charset="0"/>
                <a:ea typeface="Century Gothic" charset="0"/>
                <a:cs typeface="Century Gothic" charset="0"/>
              </a:rPr>
              <a:t>June 2019</a:t>
            </a:r>
            <a:endParaRPr lang="en-US" sz="1600" dirty="0">
              <a:solidFill>
                <a:schemeClr val="bg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D8C9C3F-A73A-48DF-8C99-9B6344B5562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07" y="2895600"/>
            <a:ext cx="5217829" cy="36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31993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My requests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3857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You can update or delete your own request if it has not been verified.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You can also update your request if it has been rejected by a verifier.</a:t>
            </a:r>
          </a:p>
          <a:p>
            <a:pPr>
              <a:spcBef>
                <a:spcPts val="1800"/>
              </a:spcBef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9363075" cy="837214"/>
          </a:xfrm>
        </p:spPr>
        <p:txBody>
          <a:bodyPr/>
          <a:lstStyle/>
          <a:p>
            <a:r>
              <a:rPr lang="en-US" dirty="0"/>
              <a:t>Updating and deleting a request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A79A377-907D-4A5F-BD2E-6C42E009E8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983" y="5433420"/>
            <a:ext cx="9363075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112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My requests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3857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update, click </a:t>
            </a:r>
            <a:r>
              <a:rPr lang="en-US" b="1" dirty="0">
                <a:solidFill>
                  <a:srgbClr val="FFC000"/>
                </a:solidFill>
              </a:rPr>
              <a:t>Update Request.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form to update facility </a:t>
            </a:r>
            <a:r>
              <a:rPr lang="en-US" dirty="0">
                <a:solidFill>
                  <a:srgbClr val="C7971C"/>
                </a:solidFill>
              </a:rPr>
              <a:t>details</a:t>
            </a:r>
            <a:r>
              <a:rPr lang="en-US" dirty="0"/>
              <a:t> will open.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Updating a request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8B50A0-488F-40DA-9900-EB0C68233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4800" y="3523273"/>
            <a:ext cx="5766321" cy="4172927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9DF55D64-FB06-461F-A39F-59D26A49D304}"/>
              </a:ext>
            </a:extLst>
          </p:cNvPr>
          <p:cNvSpPr txBox="1">
            <a:spLocks/>
          </p:cNvSpPr>
          <p:nvPr/>
        </p:nvSpPr>
        <p:spPr>
          <a:xfrm>
            <a:off x="708979" y="3581400"/>
            <a:ext cx="3405821" cy="3581400"/>
          </a:xfrm>
          <a:prstGeom prst="rect">
            <a:avLst/>
          </a:prstGeom>
        </p:spPr>
        <p:txBody>
          <a:bodyPr/>
          <a:lstStyle>
            <a:lvl1pPr marL="0" eaLnBrk="1" hangingPunct="1">
              <a:defRPr sz="28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  <a:lvl2pPr marL="457200" eaLnBrk="1" hangingPunct="1">
              <a:defRPr sz="24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2pPr>
            <a:lvl3pPr marL="914400" eaLnBrk="1" hangingPunct="1">
              <a:defRPr sz="200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3pPr>
            <a:lvl4pPr marL="1371600" eaLnBrk="1" hangingPunct="1">
              <a:defRPr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4pPr>
            <a:lvl5pPr marL="1828800" eaLnBrk="1" hangingPunct="1">
              <a:defRPr>
                <a:solidFill>
                  <a:schemeClr val="tx1"/>
                </a:solidFill>
                <a:latin typeface="Futura LT Pro Book" panose="020B0502020204020303" pitchFamily="34" charset="0"/>
                <a:ea typeface="+mn-ea"/>
                <a:cs typeface="+mn-cs"/>
              </a:defRPr>
            </a:lvl5pPr>
            <a:lvl6pPr marL="2286000" eaLnBrk="1" hangingPunct="1">
              <a:defRPr>
                <a:latin typeface="+mn-lt"/>
                <a:ea typeface="+mn-ea"/>
                <a:cs typeface="+mn-cs"/>
              </a:defRPr>
            </a:lvl6pPr>
            <a:lvl7pPr marL="2743200" eaLnBrk="1" hangingPunct="1">
              <a:defRPr>
                <a:latin typeface="+mn-lt"/>
                <a:ea typeface="+mn-ea"/>
                <a:cs typeface="+mn-cs"/>
              </a:defRPr>
            </a:lvl7pPr>
            <a:lvl8pPr marL="3200400" eaLnBrk="1" hangingPunct="1">
              <a:defRPr>
                <a:latin typeface="+mn-lt"/>
                <a:ea typeface="+mn-ea"/>
                <a:cs typeface="+mn-cs"/>
              </a:defRPr>
            </a:lvl8pPr>
            <a:lvl9pPr marL="3657600" eaLnBrk="1" hangingPunct="1">
              <a:defRPr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Update details as required.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kern="0" dirty="0"/>
              <a:t>Then click </a:t>
            </a:r>
            <a:r>
              <a:rPr lang="en-US" b="1" kern="0" dirty="0">
                <a:solidFill>
                  <a:schemeClr val="accent1"/>
                </a:solidFill>
              </a:rPr>
              <a:t>Submit Update</a:t>
            </a:r>
            <a:r>
              <a:rPr lang="en-US" b="1" kern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19740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My requests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3857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delete, click </a:t>
            </a:r>
            <a:r>
              <a:rPr lang="en-US" b="1" dirty="0">
                <a:solidFill>
                  <a:srgbClr val="C00000"/>
                </a:solidFill>
              </a:rPr>
              <a:t>Delete Request</a:t>
            </a:r>
            <a:r>
              <a:rPr lang="en-US" dirty="0"/>
              <a:t>. This will show the form to confirm the deletion: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>
                <a:solidFill>
                  <a:srgbClr val="FFC000"/>
                </a:solidFill>
              </a:rPr>
              <a:t>Yes</a:t>
            </a:r>
            <a:r>
              <a:rPr lang="en-US" dirty="0"/>
              <a:t> to delete the request or </a:t>
            </a:r>
            <a:r>
              <a:rPr lang="en-US" b="1" dirty="0"/>
              <a:t>No</a:t>
            </a:r>
            <a:r>
              <a:rPr lang="en-US" dirty="0"/>
              <a:t> to cancel the deletion. 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Delete request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0C3CCC6-098C-494D-8B70-BE5610D5C3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76600" y="3581400"/>
            <a:ext cx="288607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261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Demonstration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87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Activity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55DAD3-AAEE-4D98-A910-527F64016F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2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883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Choose 3 completed  forms for new facility records from your LGA.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Create and submit the request for approval.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Go to My Pending Requests and observe their current status.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You have 15 minutes to complete the task.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Create a facility record</a:t>
            </a:r>
          </a:p>
        </p:txBody>
      </p:sp>
    </p:spTree>
    <p:extLst>
      <p:ext uri="{BB962C8B-B14F-4D97-AF65-F5344CB8AC3E}">
        <p14:creationId xmlns:p14="http://schemas.microsoft.com/office/powerpoint/2010/main" val="39689368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Update facility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53B856-31A3-4CFC-AD30-A45212257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648200"/>
            <a:ext cx="4117417" cy="28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77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Updating a facility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Do you think there will be a need to update facility information? If yes, why do you think we will need to do this?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What may make it necessary to change facility information?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4252999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Updating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600200"/>
            <a:ext cx="8429755" cy="5171382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3200" dirty="0"/>
              <a:t>Facility details may change for many reasons. Examples: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facility have been downgraded (e.g., from secondary to primary).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facility may have been upgraded. 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Facility information may be wrong (e.g., it  may have been placed in the wrong ward).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services offered may have changed.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license or operation status may have changed.</a:t>
            </a:r>
          </a:p>
        </p:txBody>
      </p:sp>
    </p:spTree>
    <p:extLst>
      <p:ext uri="{BB962C8B-B14F-4D97-AF65-F5344CB8AC3E}">
        <p14:creationId xmlns:p14="http://schemas.microsoft.com/office/powerpoint/2010/main" val="2435534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Updating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545372"/>
            <a:ext cx="8810755" cy="6019800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To keep the Master Facility List current and accurate, facility information needs to be updated as changes occur.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Facility updates can be initiated by any user (data entry, verifier, validator, publisher).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The update will undergo approval following standard operating procedures before the updates take effect and become visible to the public.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2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856114" y="2400300"/>
            <a:ext cx="8429755" cy="339090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Creating a facility record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Updating facility records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Deleting facility records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600" dirty="0"/>
              <a:t>Tracking submitted requests</a:t>
            </a:r>
            <a:endParaRPr lang="en-US" sz="3200" dirty="0"/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525052"/>
            <a:ext cx="8724024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Log in to the HFR.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the </a:t>
            </a:r>
            <a:r>
              <a:rPr lang="en-US" sz="2400" b="1" dirty="0"/>
              <a:t>Hospitals and Clinics </a:t>
            </a:r>
            <a:r>
              <a:rPr lang="en-US" sz="2400" dirty="0"/>
              <a:t>menu. The list of all hospitals in your assigned state will be shown.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Search for the facility you need.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Click </a:t>
            </a:r>
            <a:r>
              <a:rPr lang="en-US" b="1" dirty="0">
                <a:solidFill>
                  <a:srgbClr val="FFC000"/>
                </a:solidFill>
              </a:rPr>
              <a:t>Edit</a:t>
            </a:r>
            <a:r>
              <a:rPr lang="en-US" b="1" dirty="0"/>
              <a:t> </a:t>
            </a:r>
            <a:r>
              <a:rPr lang="en-US" dirty="0"/>
              <a:t>to open the facility update form.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1F4C2E-2D4B-4796-955B-A029111D8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4676660"/>
            <a:ext cx="7924800" cy="2533880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666936C-3620-4C8C-B8DB-42DD5A4A80E7}"/>
              </a:ext>
            </a:extLst>
          </p:cNvPr>
          <p:cNvSpPr/>
          <p:nvPr/>
        </p:nvSpPr>
        <p:spPr>
          <a:xfrm>
            <a:off x="7848600" y="5486400"/>
            <a:ext cx="599068" cy="4572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7954539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234206"/>
            <a:ext cx="8724024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8F1ED82-8374-4ABB-BC7B-60988921C52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561845" y="1905000"/>
            <a:ext cx="8934710" cy="5080994"/>
          </a:xfrm>
          <a:prstGeom prst="rect">
            <a:avLst/>
          </a:prstGeom>
        </p:spPr>
      </p:pic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3C405374-6200-493D-9B57-87C0FF471FF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Update the facility form</a:t>
            </a:r>
          </a:p>
        </p:txBody>
      </p:sp>
    </p:spTree>
    <p:extLst>
      <p:ext uri="{BB962C8B-B14F-4D97-AF65-F5344CB8AC3E}">
        <p14:creationId xmlns:p14="http://schemas.microsoft.com/office/powerpoint/2010/main" val="36558561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752600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facility update form is like the data entry form.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Update all changed information and click </a:t>
            </a:r>
            <a:r>
              <a:rPr lang="en-US" b="1" dirty="0"/>
              <a:t>Submit update request. </a:t>
            </a:r>
            <a:endParaRPr lang="en-US" sz="2400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same approval process is required as the one for creating a facility.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You can track your submitted request in the </a:t>
            </a:r>
            <a:r>
              <a:rPr lang="en-US" b="1" dirty="0"/>
              <a:t>My Pending Requests</a:t>
            </a:r>
            <a:r>
              <a:rPr lang="en-US" dirty="0"/>
              <a:t> menu.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09228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Demonstration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7487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Activity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55DAD3-AAEE-4D98-A910-527F64016F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2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0802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Choose any facility in your state or LGA.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Update the facility as follows:</a:t>
            </a:r>
          </a:p>
          <a:p>
            <a:pPr marL="1371600" lvl="2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Facility name: </a:t>
            </a:r>
            <a:r>
              <a:rPr lang="en-US" dirty="0"/>
              <a:t>your full name</a:t>
            </a:r>
          </a:p>
          <a:p>
            <a:pPr marL="1371600" lvl="2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Commencement date: </a:t>
            </a:r>
            <a:r>
              <a:rPr lang="en-US" dirty="0"/>
              <a:t>today’s date</a:t>
            </a:r>
          </a:p>
          <a:p>
            <a:pPr marL="1371600" lvl="2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Phone number: </a:t>
            </a:r>
            <a:r>
              <a:rPr lang="en-US" dirty="0"/>
              <a:t>your mobile number</a:t>
            </a:r>
          </a:p>
          <a:p>
            <a:pPr marL="1371600" lvl="2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Email: </a:t>
            </a:r>
            <a:r>
              <a:rPr lang="en-US" dirty="0"/>
              <a:t>your email address</a:t>
            </a:r>
          </a:p>
          <a:p>
            <a:pPr marL="1371600" lvl="2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Website</a:t>
            </a:r>
            <a:r>
              <a:rPr lang="en-US" dirty="0"/>
              <a:t>: HFR training server URL</a:t>
            </a:r>
          </a:p>
          <a:p>
            <a:pPr marL="1371600" lvl="2" indent="-4572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b="1" dirty="0"/>
              <a:t>Services</a:t>
            </a:r>
            <a:r>
              <a:rPr lang="en-US" dirty="0"/>
              <a:t>: all dental services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Submit the request.	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7362955" cy="837214"/>
          </a:xfrm>
        </p:spPr>
        <p:txBody>
          <a:bodyPr/>
          <a:lstStyle/>
          <a:p>
            <a:r>
              <a:rPr lang="en-US" dirty="0"/>
              <a:t>Updating a facility record</a:t>
            </a:r>
          </a:p>
        </p:txBody>
      </p:sp>
    </p:spTree>
    <p:extLst>
      <p:ext uri="{BB962C8B-B14F-4D97-AF65-F5344CB8AC3E}">
        <p14:creationId xmlns:p14="http://schemas.microsoft.com/office/powerpoint/2010/main" val="3530512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Deleting a facility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53B856-31A3-4CFC-AD30-A45212257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648200"/>
            <a:ext cx="4117417" cy="28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664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Deleting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676400"/>
            <a:ext cx="8429755" cy="5943600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Deleting a facility record in the HFR </a:t>
            </a:r>
            <a:r>
              <a:rPr lang="en-US" dirty="0"/>
              <a:t>means completely removing a facility record.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record can be deleted only under the following conditions:</a:t>
            </a:r>
          </a:p>
          <a:p>
            <a:pPr marL="1485900" lvl="2" indent="-5715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800" dirty="0"/>
              <a:t>The facility’s record is confirmed to be a  duplicate.</a:t>
            </a:r>
          </a:p>
          <a:p>
            <a:pPr marL="1485900" lvl="2" indent="-571500">
              <a:spcBef>
                <a:spcPts val="1800"/>
              </a:spcBef>
              <a:buFont typeface="Courier New" panose="02070309020205020404" pitchFamily="49" charset="0"/>
              <a:buChar char="o"/>
            </a:pPr>
            <a:r>
              <a:rPr lang="en-US" sz="2800" dirty="0"/>
              <a:t>The facility does not exist in a state or LGA.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Only users with a deletion role assigned will be able to initiate facility deletion.</a:t>
            </a:r>
          </a:p>
        </p:txBody>
      </p:sp>
    </p:spTree>
    <p:extLst>
      <p:ext uri="{BB962C8B-B14F-4D97-AF65-F5344CB8AC3E}">
        <p14:creationId xmlns:p14="http://schemas.microsoft.com/office/powerpoint/2010/main" val="280385379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540292"/>
            <a:ext cx="8724024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Log in to the HFR.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the </a:t>
            </a:r>
            <a:r>
              <a:rPr lang="en-US" b="1" dirty="0"/>
              <a:t>Hospitals and Clinics </a:t>
            </a:r>
            <a:r>
              <a:rPr lang="en-US" dirty="0"/>
              <a:t>menu. The list of all hospitals in your assigned state will be shown.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Search for the facility you want.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>
                <a:solidFill>
                  <a:srgbClr val="FF0000"/>
                </a:solidFill>
              </a:rPr>
              <a:t>Delete</a:t>
            </a:r>
            <a:r>
              <a:rPr lang="en-US" dirty="0"/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1F4C2E-2D4B-4796-955B-A029111D8B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188" y="4957576"/>
            <a:ext cx="8724024" cy="2789424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A666936C-3620-4C8C-B8DB-42DD5A4A80E7}"/>
              </a:ext>
            </a:extLst>
          </p:cNvPr>
          <p:cNvSpPr/>
          <p:nvPr/>
        </p:nvSpPr>
        <p:spPr>
          <a:xfrm>
            <a:off x="8557982" y="5334000"/>
            <a:ext cx="599068" cy="457200"/>
          </a:xfrm>
          <a:prstGeom prst="ellipse">
            <a:avLst/>
          </a:prstGeom>
          <a:noFill/>
          <a:ln w="571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G" dirty="0"/>
          </a:p>
        </p:txBody>
      </p:sp>
    </p:spTree>
    <p:extLst>
      <p:ext uri="{BB962C8B-B14F-4D97-AF65-F5344CB8AC3E}">
        <p14:creationId xmlns:p14="http://schemas.microsoft.com/office/powerpoint/2010/main" val="2062001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759562"/>
            <a:ext cx="8724024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You will get the following form: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Enter the reasons to delete the facility.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</a:t>
            </a:r>
            <a:r>
              <a:rPr lang="en-US" b="1" dirty="0">
                <a:solidFill>
                  <a:srgbClr val="00B050"/>
                </a:solidFill>
              </a:rPr>
              <a:t>Submit Delete Request</a:t>
            </a:r>
            <a:r>
              <a:rPr lang="en-US" dirty="0"/>
              <a:t>.</a:t>
            </a:r>
            <a:endParaRPr lang="en-US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42198D6-09F2-46D4-B817-096BCA4019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590800"/>
            <a:ext cx="4905943" cy="2961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958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752600" y="3048000"/>
            <a:ext cx="64008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Create a facility </a:t>
            </a:r>
            <a:r>
              <a:rPr lang="en-US" sz="5500" dirty="0">
                <a:solidFill>
                  <a:srgbClr val="002E3A"/>
                </a:solidFill>
                <a:latin typeface="Century Gothic" panose="020B0502020202020204" pitchFamily="34" charset="0"/>
              </a:rPr>
              <a:t>record</a:t>
            </a: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B53B856-31A3-4CFC-AD30-A45212257D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4648200"/>
            <a:ext cx="4117417" cy="2803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1708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676400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/>
              <a:t>The deletion request will be sent to a verifier for review. 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/>
              <a:t>The facility will not be deleted immediately.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/>
              <a:t>The request must go through all approval levels.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GB" dirty="0"/>
              <a:t>Once the publisher accepts the deletion, the facility will be deleted.</a:t>
            </a:r>
            <a:endParaRPr lang="en-NG" dirty="0"/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6242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Deleting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724024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You can track your submitted request in the </a:t>
            </a:r>
            <a:r>
              <a:rPr lang="en-US" b="1" dirty="0"/>
              <a:t>My Pending Requests</a:t>
            </a:r>
            <a:r>
              <a:rPr lang="en-US" dirty="0"/>
              <a:t> menu, as shown earlier. </a:t>
            </a:r>
          </a:p>
          <a:p>
            <a:pPr>
              <a:spcBef>
                <a:spcPts val="1800"/>
              </a:spcBef>
            </a:pP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F0B4AA-1931-408B-B9D3-E9CD0C3BA2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113" y="3581400"/>
            <a:ext cx="7611488" cy="274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726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Demonstration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67844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9200"/>
            <a:ext cx="6858000" cy="2590800"/>
          </a:xfrm>
          <a:prstGeom prst="rect">
            <a:avLst/>
          </a:prstGeom>
          <a:solidFill>
            <a:srgbClr val="E3B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11743C-CABD-4AF4-994E-96B292880B9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676400" y="3048000"/>
            <a:ext cx="6629400" cy="1371600"/>
          </a:xfrm>
        </p:spPr>
        <p:txBody>
          <a:bodyPr/>
          <a:lstStyle/>
          <a:p>
            <a:pPr algn="ctr">
              <a:lnSpc>
                <a:spcPts val="5900"/>
              </a:lnSpc>
            </a:pPr>
            <a:r>
              <a:rPr lang="en-US" sz="5500" b="1" dirty="0">
                <a:solidFill>
                  <a:srgbClr val="002E3A"/>
                </a:solidFill>
                <a:latin typeface="Century Gothic" panose="020B0502020202020204" pitchFamily="34" charset="0"/>
              </a:rPr>
              <a:t>Activity</a:t>
            </a:r>
          </a:p>
          <a:p>
            <a:pPr algn="ctr">
              <a:lnSpc>
                <a:spcPts val="5900"/>
              </a:lnSpc>
            </a:pPr>
            <a:endParaRPr lang="en-US" sz="5500" b="1" dirty="0">
              <a:solidFill>
                <a:srgbClr val="002E3A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55DAD3-AAEE-4D98-A910-527F64016F0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4267200"/>
            <a:ext cx="2895600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356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Practice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171382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Choose any facility in your state or LGA.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600" dirty="0"/>
              <a:t>Submit a delete request with details explaining why you want to delete the facility.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32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4" y="1091205"/>
            <a:ext cx="7439155" cy="837214"/>
          </a:xfrm>
        </p:spPr>
        <p:txBody>
          <a:bodyPr/>
          <a:lstStyle/>
          <a:p>
            <a:r>
              <a:rPr lang="en-US" dirty="0"/>
              <a:t>Deleting a facility record</a:t>
            </a:r>
          </a:p>
        </p:txBody>
      </p:sp>
    </p:spTree>
    <p:extLst>
      <p:ext uri="{BB962C8B-B14F-4D97-AF65-F5344CB8AC3E}">
        <p14:creationId xmlns:p14="http://schemas.microsoft.com/office/powerpoint/2010/main" val="264245604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5173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752600"/>
            <a:ext cx="8429755" cy="4612589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Facility record creation in a Health Facility Registry (HFR) is done after the paper-based registration process is completed.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Any person with a data entry role can create a new facility in an HFR.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Data entry can be done at the local government area (LGA) or state level.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For a facility to be visible to the public, it must be approved by following standard operating procedures.</a:t>
            </a:r>
          </a:p>
        </p:txBody>
      </p:sp>
    </p:spTree>
    <p:extLst>
      <p:ext uri="{BB962C8B-B14F-4D97-AF65-F5344CB8AC3E}">
        <p14:creationId xmlns:p14="http://schemas.microsoft.com/office/powerpoint/2010/main" val="32938791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facility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2702610"/>
            <a:ext cx="8429755" cy="4612589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Log in to the HFR curation module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the </a:t>
            </a:r>
            <a:r>
              <a:rPr lang="en-US" b="1" dirty="0"/>
              <a:t>Hospitals and Clinics </a:t>
            </a:r>
            <a:r>
              <a:rPr lang="en-US" dirty="0"/>
              <a:t>menu. The list of all hospitals in your assigned state will be shown.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Click on	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 new data entry form will be opened.		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Data entry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2AD6AF6-C6D6-4F1B-ACCC-9034E3202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2212" y="4800600"/>
            <a:ext cx="2346508" cy="608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855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facility record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Data entry form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E66C550-6E6F-4A3D-BC89-A44A4E6F2095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74057" y="1867393"/>
            <a:ext cx="8110285" cy="553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381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facility record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0809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data entry form has 3 tabs:</a:t>
            </a:r>
          </a:p>
          <a:p>
            <a:pPr marL="1371600" lvl="2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Signature domain</a:t>
            </a:r>
          </a:p>
          <a:p>
            <a:pPr marL="1371600" lvl="2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Service domain</a:t>
            </a:r>
          </a:p>
          <a:p>
            <a:pPr marL="1371600" lvl="2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Human resources		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Complete the form with information from the </a:t>
            </a:r>
            <a:r>
              <a:rPr lang="en-US" b="1" dirty="0"/>
              <a:t>Hospital and Clinics Data Collection Form.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All fields marked </a:t>
            </a:r>
            <a:r>
              <a:rPr lang="en-US" dirty="0">
                <a:solidFill>
                  <a:srgbClr val="FF0000"/>
                </a:solidFill>
              </a:rPr>
              <a:t>*</a:t>
            </a:r>
            <a:r>
              <a:rPr lang="en-US" dirty="0"/>
              <a:t> are mandatory.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After completing the form, click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Data entry form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6DB650-D4DD-490D-AC77-82F16CCDDF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0" y="6243045"/>
            <a:ext cx="1555043" cy="538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76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My requests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1845" y="1600200"/>
            <a:ext cx="8429755" cy="5385794"/>
          </a:xfrm>
        </p:spPr>
        <p:txBody>
          <a:bodyPr/>
          <a:lstStyle/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Once the request is submitted, notification will be sent to verifiers to review the facility.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To track the status of your request, go to the </a:t>
            </a:r>
            <a:r>
              <a:rPr lang="en-US" b="1" dirty="0"/>
              <a:t>My Pending Requests</a:t>
            </a:r>
            <a:r>
              <a:rPr lang="en-US" dirty="0"/>
              <a:t> menu.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503E8D-4C7C-403D-A4D1-746A0F03BE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019" y="3999481"/>
            <a:ext cx="7452360" cy="31023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0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76185-940A-496A-9A85-0C21C284F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845" y="366812"/>
            <a:ext cx="8724024" cy="1143000"/>
          </a:xfrm>
        </p:spPr>
        <p:txBody>
          <a:bodyPr/>
          <a:lstStyle/>
          <a:p>
            <a:r>
              <a:rPr lang="en-US" dirty="0"/>
              <a:t>My requests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CCD1C-83C9-48A0-975C-B2B5C15E80C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14245" y="2234206"/>
            <a:ext cx="8429755" cy="5385794"/>
          </a:xfrm>
        </p:spPr>
        <p:txBody>
          <a:bodyPr/>
          <a:lstStyle/>
          <a:p>
            <a:pPr marL="342900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3200" dirty="0"/>
              <a:t>You can view your requests by their status.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My Pending Requests: </a:t>
            </a:r>
            <a:r>
              <a:rPr lang="en-US" sz="2800" dirty="0"/>
              <a:t>All of your requests that have not yet been published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My Rejected Requests: </a:t>
            </a:r>
            <a:r>
              <a:rPr lang="en-US" sz="2800" dirty="0"/>
              <a:t>All of your requests that have been rejected at any stage of approval</a:t>
            </a:r>
          </a:p>
          <a:p>
            <a:pPr marL="800100" lvl="1" indent="-34290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800" b="1" dirty="0"/>
              <a:t>My Approved Requests: </a:t>
            </a:r>
            <a:r>
              <a:rPr lang="en-US" sz="2800" dirty="0"/>
              <a:t>All of your requests that have been published</a:t>
            </a:r>
          </a:p>
          <a:p>
            <a:pPr marL="457200" indent="-457200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9AA890-F5D7-493F-AB3B-F3DF618188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61845" y="1091205"/>
            <a:ext cx="6629400" cy="837214"/>
          </a:xfrm>
        </p:spPr>
        <p:txBody>
          <a:bodyPr/>
          <a:lstStyle/>
          <a:p>
            <a:r>
              <a:rPr lang="en-US" dirty="0"/>
              <a:t>Request status</a:t>
            </a:r>
          </a:p>
        </p:txBody>
      </p:sp>
    </p:spTree>
    <p:extLst>
      <p:ext uri="{BB962C8B-B14F-4D97-AF65-F5344CB8AC3E}">
        <p14:creationId xmlns:p14="http://schemas.microsoft.com/office/powerpoint/2010/main" val="1938216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E185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arteuse and blue_corrected" id="{24BB43F7-A238-40E1-A388-AA30B486D4FC}" vid="{C3D0504A-8D89-47AB-96BA-D5EE0E8259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4A79819CA3F3428B644840049B5527" ma:contentTypeVersion="5" ma:contentTypeDescription="Create a new document." ma:contentTypeScope="" ma:versionID="b91ae86749413e39d6ab5cf72415f548">
  <xsd:schema xmlns:xsd="http://www.w3.org/2001/XMLSchema" xmlns:xs="http://www.w3.org/2001/XMLSchema" xmlns:p="http://schemas.microsoft.com/office/2006/metadata/properties" xmlns:ns1="http://schemas.microsoft.com/sharepoint/v3" xmlns:ns2="d8573787-17db-43b5-9af3-2a45e79ab039" xmlns:ns3="13922b43-4eea-40f2-b18b-c20327cdf16c" targetNamespace="http://schemas.microsoft.com/office/2006/metadata/properties" ma:root="true" ma:fieldsID="a3eb1c2798d4f2b319fc785c533a2476" ns1:_="" ns2:_="" ns3:_="">
    <xsd:import namespace="http://schemas.microsoft.com/sharepoint/v3"/>
    <xsd:import namespace="d8573787-17db-43b5-9af3-2a45e79ab039"/>
    <xsd:import namespace="13922b43-4eea-40f2-b18b-c20327cdf16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573787-17db-43b5-9af3-2a45e79ab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922b43-4eea-40f2-b18b-c20327cdf1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B12CE9-1245-4C0E-BDF8-3EE8D38EE0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8573787-17db-43b5-9af3-2a45e79ab039"/>
    <ds:schemaRef ds:uri="13922b43-4eea-40f2-b18b-c20327cdf1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7048E68-115E-4EEB-AE32-34075EC8E989}">
  <ds:schemaRefs>
    <ds:schemaRef ds:uri="http://schemas.microsoft.com/office/2006/documentManagement/types"/>
    <ds:schemaRef ds:uri="http://schemas.openxmlformats.org/package/2006/metadata/core-properties"/>
    <ds:schemaRef ds:uri="d8573787-17db-43b5-9af3-2a45e79ab039"/>
    <ds:schemaRef ds:uri="http://purl.org/dc/elements/1.1/"/>
    <ds:schemaRef ds:uri="http://schemas.microsoft.com/office/2006/metadata/properties"/>
    <ds:schemaRef ds:uri="13922b43-4eea-40f2-b18b-c20327cdf16c"/>
    <ds:schemaRef ds:uri="http://schemas.microsoft.com/sharepoint/v3"/>
    <ds:schemaRef ds:uri="http://purl.org/dc/terms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36FC224-0626-43ED-8AD4-4384B71126A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Charteuse and blue USAID</Template>
  <TotalTime>3071</TotalTime>
  <Words>984</Words>
  <Application>Microsoft Office PowerPoint</Application>
  <PresentationFormat>Custom</PresentationFormat>
  <Paragraphs>142</Paragraphs>
  <Slides>35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Century Gothic</vt:lpstr>
      <vt:lpstr>Courier New</vt:lpstr>
      <vt:lpstr>Futura Lt BT</vt:lpstr>
      <vt:lpstr>Futura LT Pro Book</vt:lpstr>
      <vt:lpstr>Office Theme</vt:lpstr>
      <vt:lpstr>PowerPoint Presentation</vt:lpstr>
      <vt:lpstr>Outline</vt:lpstr>
      <vt:lpstr>PowerPoint Presentation</vt:lpstr>
      <vt:lpstr>Create a facility record</vt:lpstr>
      <vt:lpstr>Create a facility</vt:lpstr>
      <vt:lpstr>Create a facility record</vt:lpstr>
      <vt:lpstr>Create a facility record</vt:lpstr>
      <vt:lpstr>My requests </vt:lpstr>
      <vt:lpstr>My requests</vt:lpstr>
      <vt:lpstr>My requests</vt:lpstr>
      <vt:lpstr>My requests</vt:lpstr>
      <vt:lpstr>My requests</vt:lpstr>
      <vt:lpstr>PowerPoint Presentation</vt:lpstr>
      <vt:lpstr>PowerPoint Presentation</vt:lpstr>
      <vt:lpstr>Practice</vt:lpstr>
      <vt:lpstr>PowerPoint Presentation</vt:lpstr>
      <vt:lpstr>Updating a facility</vt:lpstr>
      <vt:lpstr>Updating a facility record</vt:lpstr>
      <vt:lpstr>Updating a facility record</vt:lpstr>
      <vt:lpstr>Updating a facility record</vt:lpstr>
      <vt:lpstr>Updating a facility record</vt:lpstr>
      <vt:lpstr>Updating a facility record</vt:lpstr>
      <vt:lpstr>PowerPoint Presentation</vt:lpstr>
      <vt:lpstr>PowerPoint Presentation</vt:lpstr>
      <vt:lpstr>Practice</vt:lpstr>
      <vt:lpstr>PowerPoint Presentation</vt:lpstr>
      <vt:lpstr>Deleting a facility record</vt:lpstr>
      <vt:lpstr>Deleting a facility record</vt:lpstr>
      <vt:lpstr>Deleting a facility record</vt:lpstr>
      <vt:lpstr>Deleting a facility record</vt:lpstr>
      <vt:lpstr>Deleting a facility record</vt:lpstr>
      <vt:lpstr>PowerPoint Presentation</vt:lpstr>
      <vt:lpstr>PowerPoint Presentation</vt:lpstr>
      <vt:lpstr>Practice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Gwendolyn Stinger</dc:creator>
  <cp:lastModifiedBy>McGill, Deborah</cp:lastModifiedBy>
  <cp:revision>203</cp:revision>
  <dcterms:created xsi:type="dcterms:W3CDTF">2018-05-05T20:37:30Z</dcterms:created>
  <dcterms:modified xsi:type="dcterms:W3CDTF">2019-06-10T15:59:30Z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2015-03-02T00:00:00Z</vt:filetime>
  </property>
  <property fmtid="{D5CDD505-2E9C-101B-9397-08002B2CF9AE}" pid="3" name="LastSaved">
    <vt:filetime>2015-03-02T00:00:00Z</vt:filetime>
  </property>
  <property fmtid="{D5CDD505-2E9C-101B-9397-08002B2CF9AE}" pid="4" name="ContentTypeId">
    <vt:lpwstr>0x0101006E4A79819CA3F3428B644840049B5527</vt:lpwstr>
  </property>
</Properties>
</file>